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1" r:id="rId2"/>
    <p:sldId id="257" r:id="rId3"/>
    <p:sldId id="259" r:id="rId4"/>
    <p:sldId id="260" r:id="rId5"/>
    <p:sldId id="256" r:id="rId6"/>
    <p:sldId id="262" r:id="rId7"/>
    <p:sldId id="263" r:id="rId8"/>
    <p:sldId id="264" r:id="rId9"/>
    <p:sldId id="275" r:id="rId10"/>
    <p:sldId id="265" r:id="rId11"/>
    <p:sldId id="269" r:id="rId12"/>
    <p:sldId id="266" r:id="rId13"/>
    <p:sldId id="270" r:id="rId14"/>
    <p:sldId id="272" r:id="rId15"/>
    <p:sldId id="268" r:id="rId16"/>
    <p:sldId id="267" r:id="rId17"/>
    <p:sldId id="27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3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61D8B-B95F-5046-91CB-FA02F3B086AB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663A0-F9DD-A040-B3EC-3B902F173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cannot respond</a:t>
            </a:r>
            <a:r>
              <a:rPr lang="en-US" baseline="0" dirty="0" smtClean="0"/>
              <a:t> to so many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connectivity</a:t>
            </a:r>
            <a:r>
              <a:rPr lang="en-US" baseline="0" dirty="0" smtClean="0"/>
              <a:t> establishment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open source, paid, not transparent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663A0-F9DD-A040-B3EC-3B902F173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3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2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A222-61D2-794B-9743-CB16A01AD6A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B7CA-DC2A-5B47-AD32-A11048CAF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4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Open connection with peers</a:t>
            </a:r>
            <a:endParaRPr lang="en-US" b="1" dirty="0"/>
          </a:p>
        </p:txBody>
      </p:sp>
      <p:pic>
        <p:nvPicPr>
          <p:cNvPr id="4" name="Picture 3" descr="webrt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26" y="1539111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1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Open connection with peers</a:t>
            </a:r>
            <a:endParaRPr lang="en-US" b="1" dirty="0"/>
          </a:p>
        </p:txBody>
      </p:sp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0" y="2857456"/>
            <a:ext cx="1909044" cy="1661643"/>
          </a:xfrm>
          <a:prstGeom prst="rect">
            <a:avLst/>
          </a:prstGeom>
        </p:spPr>
      </p:pic>
      <p:pic>
        <p:nvPicPr>
          <p:cNvPr id="7" name="Picture 6" descr="ur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pic>
        <p:nvPicPr>
          <p:cNvPr id="8" name="Picture 7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77" y="4518972"/>
            <a:ext cx="1909044" cy="1661643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rot="8254328">
            <a:off x="2614449" y="3607688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3505132">
            <a:off x="5052848" y="3655475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9023248">
            <a:off x="2611296" y="3618019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648887">
            <a:off x="5046774" y="3649255"/>
            <a:ext cx="146311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92" y="2755225"/>
            <a:ext cx="1694647" cy="16946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65694" y="2813284"/>
            <a:ext cx="1271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STUN</a:t>
            </a:r>
          </a:p>
          <a:p>
            <a:r>
              <a:rPr lang="en-US" sz="3000" b="1" dirty="0" smtClean="0">
                <a:solidFill>
                  <a:schemeClr val="bg1"/>
                </a:solidFill>
              </a:rPr>
              <a:t>server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0800000">
            <a:off x="3326371" y="3087809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3326371" y="3662659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02748" y="2668801"/>
            <a:ext cx="1827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get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53465" y="3832585"/>
            <a:ext cx="2491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52021" y="3013575"/>
            <a:ext cx="3035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candidate,</a:t>
            </a:r>
          </a:p>
          <a:p>
            <a:pPr algn="ctr"/>
            <a:r>
              <a:rPr lang="en-US" sz="3000" b="1" dirty="0" smtClean="0"/>
              <a:t>offer</a:t>
            </a:r>
            <a:endParaRPr lang="en-US" sz="3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106542" y="2980446"/>
            <a:ext cx="3035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ice candidate,</a:t>
            </a:r>
          </a:p>
          <a:p>
            <a:pPr algn="ctr"/>
            <a:r>
              <a:rPr lang="en-US" sz="3000" b="1" dirty="0" smtClean="0"/>
              <a:t>offer</a:t>
            </a:r>
            <a:endParaRPr lang="en-US" sz="3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795294" y="3374835"/>
            <a:ext cx="1350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answer</a:t>
            </a:r>
            <a:endParaRPr lang="en-US" sz="3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76225" y="3278587"/>
            <a:ext cx="1350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answer</a:t>
            </a:r>
            <a:endParaRPr lang="en-US" sz="3000" b="1" dirty="0"/>
          </a:p>
        </p:txBody>
      </p:sp>
      <p:sp>
        <p:nvSpPr>
          <p:cNvPr id="26" name="Left-Right Arrow 25"/>
          <p:cNvSpPr/>
          <p:nvPr/>
        </p:nvSpPr>
        <p:spPr>
          <a:xfrm>
            <a:off x="3211963" y="5080212"/>
            <a:ext cx="2718825" cy="446235"/>
          </a:xfrm>
          <a:prstGeom prst="leftRightArrow">
            <a:avLst/>
          </a:prstGeom>
          <a:solidFill>
            <a:srgbClr val="00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00243 0.2287 " pathEditMode="relative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5" grpId="0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/>
        </p:nvSpPr>
        <p:spPr>
          <a:xfrm rot="20815117">
            <a:off x="3093747" y="2804383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779647">
            <a:off x="3013254" y="4489305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80100" y="4695216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80100" y="1339954"/>
            <a:ext cx="326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Data 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, payload}</a:t>
            </a:r>
            <a:endParaRPr lang="en-US" sz="3000" b="1" dirty="0"/>
          </a:p>
        </p:txBody>
      </p:sp>
      <p:sp>
        <p:nvSpPr>
          <p:cNvPr id="9" name="Left Arrow 8"/>
          <p:cNvSpPr/>
          <p:nvPr/>
        </p:nvSpPr>
        <p:spPr>
          <a:xfrm rot="10014638">
            <a:off x="3147471" y="2804566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Request resource from peers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0" y="3049983"/>
            <a:ext cx="1909044" cy="1661643"/>
          </a:xfrm>
          <a:prstGeom prst="rect">
            <a:avLst/>
          </a:prstGeom>
        </p:spPr>
      </p:pic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1894464"/>
            <a:ext cx="1909044" cy="1661643"/>
          </a:xfrm>
          <a:prstGeom prst="rect">
            <a:avLst/>
          </a:prstGeom>
        </p:spPr>
      </p:pic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2" y="4386577"/>
            <a:ext cx="1909044" cy="166164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1574687">
            <a:off x="3094096" y="4511391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19926" y="1591910"/>
            <a:ext cx="331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</a:t>
            </a:r>
          </a:p>
          <a:p>
            <a:pPr algn="ctr"/>
            <a:r>
              <a:rPr lang="en-US" sz="3000" b="1" dirty="0" smtClean="0"/>
              <a:t>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03827" y="4864452"/>
            <a:ext cx="262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Request {hash, </a:t>
            </a:r>
            <a:r>
              <a:rPr lang="en-US" sz="3000" b="1" dirty="0" err="1" smtClean="0"/>
              <a:t>chunk_num</a:t>
            </a:r>
            <a:r>
              <a:rPr lang="en-US" sz="3000" b="1" dirty="0" smtClean="0"/>
              <a:t>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4160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/>
      <p:bldP spid="14" grpId="0"/>
      <p:bldP spid="9" grpId="2" animBg="1"/>
      <p:bldP spid="9" grpId="3" animBg="1"/>
      <p:bldP spid="8" grpId="2" animBg="1"/>
      <p:bldP spid="8" grpId="3" animBg="1"/>
      <p:bldP spid="11" grpId="0"/>
      <p:bldP spid="11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</a:t>
            </a:r>
            <a:r>
              <a:rPr lang="en-US" b="1" dirty="0" smtClean="0"/>
              <a:t>. Advertise Resource</a:t>
            </a:r>
            <a:endParaRPr lang="en-US" b="1" dirty="0"/>
          </a:p>
        </p:txBody>
      </p:sp>
      <p:pic>
        <p:nvPicPr>
          <p:cNvPr id="4" name="Picture 3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24" y="2840162"/>
            <a:ext cx="1909044" cy="1661643"/>
          </a:xfrm>
          <a:prstGeom prst="rect">
            <a:avLst/>
          </a:prstGeom>
        </p:spPr>
      </p:pic>
      <p:pic>
        <p:nvPicPr>
          <p:cNvPr id="15" name="Picture 1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95" y="2588252"/>
            <a:ext cx="1613367" cy="208836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3445567" y="3298322"/>
            <a:ext cx="2519527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13045" y="2391248"/>
            <a:ext cx="2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Advertise</a:t>
            </a:r>
          </a:p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0526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0655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Implementation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21642" y="1789058"/>
            <a:ext cx="2175565" cy="1015663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Download Manager</a:t>
            </a:r>
            <a:endParaRPr lang="en-US" sz="3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1642" y="5091059"/>
            <a:ext cx="2175565" cy="1015663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Connection Manager</a:t>
            </a:r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60770" y="3081724"/>
            <a:ext cx="2031116" cy="147732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Tracker &amp; Signaling Channel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59817" y="3182326"/>
            <a:ext cx="1590262" cy="147732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Browser injection</a:t>
            </a:r>
          </a:p>
          <a:p>
            <a:pPr algn="ctr"/>
            <a:r>
              <a:rPr lang="en-US" sz="3000" b="1" dirty="0" smtClean="0"/>
              <a:t>code</a:t>
            </a:r>
            <a:endParaRPr lang="en-US" sz="3000" b="1" dirty="0"/>
          </a:p>
        </p:txBody>
      </p:sp>
      <p:sp>
        <p:nvSpPr>
          <p:cNvPr id="11" name="Left-Right Arrow 10"/>
          <p:cNvSpPr/>
          <p:nvPr/>
        </p:nvSpPr>
        <p:spPr>
          <a:xfrm rot="19760030">
            <a:off x="2899543" y="2641335"/>
            <a:ext cx="833775" cy="353050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211399">
            <a:off x="2930801" y="4654501"/>
            <a:ext cx="833775" cy="353050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2646126">
            <a:off x="5871213" y="2804175"/>
            <a:ext cx="711015" cy="353050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6200000">
            <a:off x="3789091" y="3788082"/>
            <a:ext cx="2054088" cy="353050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Demo Time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336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Alternatives</a:t>
            </a:r>
            <a:endParaRPr lang="en-US" b="1" dirty="0"/>
          </a:p>
        </p:txBody>
      </p:sp>
      <p:pic>
        <p:nvPicPr>
          <p:cNvPr id="4" name="Picture 3" descr="PeerJS-1db1213db856613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2025971"/>
            <a:ext cx="2827131" cy="664497"/>
          </a:xfrm>
          <a:prstGeom prst="rect">
            <a:avLst/>
          </a:prstGeom>
        </p:spPr>
      </p:pic>
      <p:pic>
        <p:nvPicPr>
          <p:cNvPr id="6" name="Picture 5" descr="peer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34" y="3891170"/>
            <a:ext cx="2857500" cy="2222500"/>
          </a:xfrm>
          <a:prstGeom prst="rect">
            <a:avLst/>
          </a:prstGeom>
        </p:spPr>
      </p:pic>
      <p:pic>
        <p:nvPicPr>
          <p:cNvPr id="5" name="Picture 4" descr="Screen Shot 2015-05-04 at 4.2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91" y="3250597"/>
            <a:ext cx="3379305" cy="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1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8349" y="1807556"/>
            <a:ext cx="5829129" cy="397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Lighten server load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Increase bandwidth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Free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Lightweight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Transparent &amp; Open Source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973143"/>
            <a:ext cx="7772400" cy="89548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Benefits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14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6936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Questions?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05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6784" y="5023002"/>
            <a:ext cx="7058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8000"/>
                </a:solidFill>
              </a:rPr>
              <a:t>&lt; 1000 </a:t>
            </a:r>
            <a:r>
              <a:rPr lang="en-US" sz="4400" dirty="0" smtClean="0"/>
              <a:t>visitors per month</a:t>
            </a:r>
            <a:endParaRPr lang="en-US" sz="4400" dirty="0"/>
          </a:p>
        </p:txBody>
      </p:sp>
      <p:pic>
        <p:nvPicPr>
          <p:cNvPr id="10" name="Picture 9" descr="Screen Shot 2015-05-03 at 9.1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91" y="1041215"/>
            <a:ext cx="5583954" cy="37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dit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49" y="1121308"/>
            <a:ext cx="2514543" cy="348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784" y="5023002"/>
            <a:ext cx="7058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170 million</a:t>
            </a:r>
            <a:r>
              <a:rPr lang="en-US" sz="4400" b="1" dirty="0" smtClean="0">
                <a:solidFill>
                  <a:srgbClr val="800000"/>
                </a:solidFill>
              </a:rPr>
              <a:t> </a:t>
            </a:r>
            <a:r>
              <a:rPr lang="en-US" sz="4400" dirty="0" smtClean="0"/>
              <a:t>visitors</a:t>
            </a:r>
            <a:r>
              <a:rPr lang="en-US" sz="4400" dirty="0"/>
              <a:t> </a:t>
            </a:r>
            <a:r>
              <a:rPr lang="en-US" sz="4400" dirty="0" smtClean="0"/>
              <a:t>per month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0656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5-03 at 9.1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83954" cy="3718624"/>
          </a:xfrm>
          <a:prstGeom prst="rect">
            <a:avLst/>
          </a:prstGeom>
        </p:spPr>
      </p:pic>
      <p:pic>
        <p:nvPicPr>
          <p:cNvPr id="11" name="Picture 10" descr="Redd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49" y="1121308"/>
            <a:ext cx="2514543" cy="348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784" y="5023002"/>
            <a:ext cx="7058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Millions</a:t>
            </a:r>
            <a:r>
              <a:rPr lang="en-US" sz="4400" b="1" dirty="0" smtClean="0">
                <a:solidFill>
                  <a:srgbClr val="008000"/>
                </a:solidFill>
              </a:rPr>
              <a:t> </a:t>
            </a:r>
            <a:r>
              <a:rPr lang="en-US" sz="4400" dirty="0" smtClean="0"/>
              <a:t>of hits</a:t>
            </a:r>
            <a:endParaRPr lang="en-US" sz="4400" dirty="0"/>
          </a:p>
        </p:txBody>
      </p:sp>
      <p:pic>
        <p:nvPicPr>
          <p:cNvPr id="4" name="Picture 3" descr="Screen Shot 2015-05-03 at 9.14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1069212"/>
            <a:ext cx="5579941" cy="37186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2465" y="465509"/>
            <a:ext cx="7916982" cy="586970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9184" y="2280596"/>
            <a:ext cx="7058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r</a:t>
            </a:r>
            <a:r>
              <a:rPr lang="en-US" sz="4400" b="1" dirty="0" err="1" smtClean="0"/>
              <a:t>eddit</a:t>
            </a:r>
            <a:r>
              <a:rPr lang="en-US" sz="4400" b="1" dirty="0" smtClean="0"/>
              <a:t> hug of</a:t>
            </a:r>
            <a:r>
              <a:rPr lang="en-US" sz="4400" b="1" dirty="0">
                <a:solidFill>
                  <a:srgbClr val="FF0000"/>
                </a:solidFill>
              </a:rPr>
              <a:t/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5400" b="1" dirty="0" smtClean="0">
                <a:solidFill>
                  <a:srgbClr val="FF0000"/>
                </a:solidFill>
              </a:rPr>
              <a:t>death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48778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unity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42"/>
            <a:ext cx="11297513" cy="3897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1098" y="-83703"/>
            <a:ext cx="9313763" cy="702894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Zauberflöte</a:t>
            </a:r>
            <a:r>
              <a:rPr lang="en-US" b="1" dirty="0" smtClean="0"/>
              <a:t>: A Peer-to-Peer CDN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Katie Siegel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Teammates: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Anish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Athalye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Ankush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Gupta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2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CDN: Content Distribution Network</a:t>
            </a:r>
            <a:endParaRPr lang="en-US" dirty="0"/>
          </a:p>
        </p:txBody>
      </p:sp>
      <p:pic>
        <p:nvPicPr>
          <p:cNvPr id="5" name="Picture 4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04" y="3329599"/>
            <a:ext cx="1643187" cy="1430240"/>
          </a:xfrm>
          <a:prstGeom prst="rect">
            <a:avLst/>
          </a:prstGeom>
        </p:spPr>
      </p:pic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pic>
        <p:nvPicPr>
          <p:cNvPr id="7" name="Picture 6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95" y="3329599"/>
            <a:ext cx="1643187" cy="1430240"/>
          </a:xfrm>
          <a:prstGeom prst="rect">
            <a:avLst/>
          </a:prstGeom>
        </p:spPr>
      </p:pic>
      <p:pic>
        <p:nvPicPr>
          <p:cNvPr id="8" name="Picture 7" descr="20090606sa-apple-imac-desktop-comp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55" y="5026658"/>
            <a:ext cx="1643187" cy="143024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20328545">
            <a:off x="2970231" y="3129365"/>
            <a:ext cx="797559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12201891">
            <a:off x="5427517" y="3140484"/>
            <a:ext cx="797559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3214842" y="3972863"/>
            <a:ext cx="278009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12201891">
            <a:off x="2918981" y="4720513"/>
            <a:ext cx="899792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9834478">
            <a:off x="5522161" y="4687317"/>
            <a:ext cx="899792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 rot="16200000">
            <a:off x="3958754" y="4001340"/>
            <a:ext cx="1391134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8697" y="2173781"/>
            <a:ext cx="6679478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Determine who has the resource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Open connection with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Request resource from peers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400" dirty="0" smtClean="0"/>
              <a:t>Advertise resource</a:t>
            </a:r>
            <a:endParaRPr lang="en-US" sz="3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1299414"/>
            <a:ext cx="7772400" cy="89548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Four Steps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87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15" name="Picture 14" descr="pic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" y="2528957"/>
            <a:ext cx="3277542" cy="2186609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0800000">
            <a:off x="4601361" y="3466193"/>
            <a:ext cx="1538813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41412" y="3356836"/>
            <a:ext cx="1311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hash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7348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8" y="274638"/>
            <a:ext cx="897834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1. Determine who has the resource</a:t>
            </a:r>
            <a:endParaRPr lang="en-US" b="1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1" y="1417638"/>
            <a:ext cx="1613367" cy="208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2026" y="3229008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Tracker</a:t>
            </a:r>
            <a:endParaRPr lang="en-US" sz="3000" b="1" dirty="0"/>
          </a:p>
        </p:txBody>
      </p:sp>
      <p:pic>
        <p:nvPicPr>
          <p:cNvPr id="6" name="Picture 5" descr="20090606sa-apple-imac-desktop-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9" y="2671429"/>
            <a:ext cx="2339739" cy="2036523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0800000">
            <a:off x="3437155" y="2828542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3437155" y="3687725"/>
            <a:ext cx="2396436" cy="400468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2026" y="2394430"/>
            <a:ext cx="1468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{Hash}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28138" y="3927268"/>
            <a:ext cx="2305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{</a:t>
            </a:r>
            <a:r>
              <a:rPr lang="en-US" sz="3000" b="1" dirty="0" smtClean="0"/>
              <a:t>Hash, Peers}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6436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6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219 0.14328 " pathEditMode="relative" ptsTypes="AA">
                                      <p:cBhvr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200</Words>
  <Application>Microsoft Macintosh PowerPoint</Application>
  <PresentationFormat>On-screen Show (4:3)</PresentationFormat>
  <Paragraphs>63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Zauberflöte: A Peer-to-Peer CDN</vt:lpstr>
      <vt:lpstr>CDN: Content Distribution Network</vt:lpstr>
      <vt:lpstr>PowerPoint Presentation</vt:lpstr>
      <vt:lpstr>1. Determine who has the resource</vt:lpstr>
      <vt:lpstr>1. Determine who has the resource</vt:lpstr>
      <vt:lpstr>2. Open connection with peers</vt:lpstr>
      <vt:lpstr>2. Open connection with peers</vt:lpstr>
      <vt:lpstr>3. Request resource from peers</vt:lpstr>
      <vt:lpstr>4. Advertise Resource</vt:lpstr>
      <vt:lpstr>PowerPoint Presentation</vt:lpstr>
      <vt:lpstr>PowerPoint Presentation</vt:lpstr>
      <vt:lpstr>Alternatives</vt:lpstr>
      <vt:lpstr>PowerPoint Presentation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Siegel</dc:creator>
  <cp:lastModifiedBy>Kathryn Siegel</cp:lastModifiedBy>
  <cp:revision>34</cp:revision>
  <dcterms:created xsi:type="dcterms:W3CDTF">2015-05-04T00:16:24Z</dcterms:created>
  <dcterms:modified xsi:type="dcterms:W3CDTF">2015-05-06T04:23:12Z</dcterms:modified>
</cp:coreProperties>
</file>